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27"/>
  </p:normalViewPr>
  <p:slideViewPr>
    <p:cSldViewPr snapToGrid="0">
      <p:cViewPr varScale="1">
        <p:scale>
          <a:sx n="114" d="100"/>
          <a:sy n="114" d="100"/>
        </p:scale>
        <p:origin x="10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0d8a3913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0d8a3913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0d8a3913ea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0d8a3913ea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0d8a3913e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0d8a3913ea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fe14d3b49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fe14d3b49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d8a3913ea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0d8a3913ea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d8a3913ea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d8a3913ea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d8a3913ea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0d8a3913ea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6672997fde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6672997fde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6672997fde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6672997fde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6672997fde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6672997fde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R01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R01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R01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 rot="10800000" flipH="1">
            <a:off x="0" y="728400"/>
            <a:ext cx="9144000" cy="408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/>
          <p:nvPr/>
        </p:nvSpPr>
        <p:spPr>
          <a:xfrm>
            <a:off x="0" y="711888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71900" y="57875"/>
            <a:ext cx="82221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71900" y="820500"/>
            <a:ext cx="8222100" cy="3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  <a:defRPr sz="2200">
                <a:solidFill>
                  <a:srgbClr val="000000"/>
                </a:solidFill>
              </a:defRPr>
            </a:lvl1pPr>
            <a:lvl2pPr marL="914400" lvl="1" indent="-355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  <a:defRPr sz="2000">
                <a:solidFill>
                  <a:srgbClr val="000000"/>
                </a:solidFill>
              </a:defRPr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 sz="1800">
                <a:solidFill>
                  <a:srgbClr val="000000"/>
                </a:solidFill>
              </a:defRPr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523550" y="4813799"/>
            <a:ext cx="548700" cy="2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471900" y="4803525"/>
            <a:ext cx="81333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UIT.CS519.ResearchMethodology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1634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568625" y="568950"/>
            <a:ext cx="8400000" cy="29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DEEPSOLO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ĐƯỢC HƯỚNG DẪN BỞI TỪ ĐIỂN CHO VIỆC PHÁT HIỆN VÀ NHẬN DẠNG VĂN BẢN TIẾNG VIỆT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TRONG CẢNH</a:t>
            </a:r>
            <a:endParaRPr b="1"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2675075" y="3700800"/>
            <a:ext cx="4187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</a:rPr>
              <a:t>Đoàn Nhật Sang - 21522542</a:t>
            </a:r>
            <a:endParaRPr b="1"/>
          </a:p>
        </p:txBody>
      </p:sp>
      <p:sp>
        <p:nvSpPr>
          <p:cNvPr id="69" name="Google Shape;69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471900" y="57875"/>
            <a:ext cx="8222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Tài liệu tham khảo</a:t>
            </a:r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471900" y="744300"/>
            <a:ext cx="8222100" cy="3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300" dirty="0"/>
              <a:t>[1]. Nicolas </a:t>
            </a:r>
            <a:r>
              <a:rPr lang="en" sz="1300" dirty="0" err="1"/>
              <a:t>Carion</a:t>
            </a:r>
            <a:r>
              <a:rPr lang="en" sz="1300" dirty="0"/>
              <a:t>, Francisco Massa, Gabriel </a:t>
            </a:r>
            <a:r>
              <a:rPr lang="en" sz="1300" dirty="0" err="1"/>
              <a:t>Synnaeve</a:t>
            </a:r>
            <a:r>
              <a:rPr lang="en" sz="1300" dirty="0"/>
              <a:t>, Nicolas </a:t>
            </a:r>
            <a:r>
              <a:rPr lang="en" sz="1300" dirty="0" err="1"/>
              <a:t>Usunier</a:t>
            </a:r>
            <a:r>
              <a:rPr lang="en" sz="1300" dirty="0"/>
              <a:t>, Alexander Kirillov, Sergey </a:t>
            </a:r>
            <a:r>
              <a:rPr lang="en" sz="1300" dirty="0" err="1"/>
              <a:t>Zagoruyko</a:t>
            </a:r>
            <a:r>
              <a:rPr lang="en" sz="1300" dirty="0"/>
              <a:t>: End-to-End Object Detection with Transformers. ECCV (1) 2020: 213-229 </a:t>
            </a:r>
            <a:endParaRPr sz="1300" i="1" dirty="0"/>
          </a:p>
          <a:p>
            <a:pPr marL="0" lvl="0" indent="0" algn="just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300" dirty="0"/>
              <a:t>[2]. </a:t>
            </a:r>
            <a:r>
              <a:rPr lang="en" sz="1300" dirty="0" err="1"/>
              <a:t>Minghui</a:t>
            </a:r>
            <a:r>
              <a:rPr lang="en" sz="1300" dirty="0"/>
              <a:t> Liao, Guan Pang, Jing Huang, Tal </a:t>
            </a:r>
            <a:r>
              <a:rPr lang="en" sz="1300" dirty="0" err="1"/>
              <a:t>Hassner</a:t>
            </a:r>
            <a:r>
              <a:rPr lang="en" sz="1300" dirty="0"/>
              <a:t>, Xiang Bai: Mask </a:t>
            </a:r>
            <a:r>
              <a:rPr lang="en" sz="1300" dirty="0" err="1"/>
              <a:t>TextSpotter</a:t>
            </a:r>
            <a:r>
              <a:rPr lang="en" sz="1300" dirty="0"/>
              <a:t> v3: Segmentation Proposal Network for Robust Scene Text Spotting. ECCV (11) 2020: 706-722 </a:t>
            </a:r>
            <a:endParaRPr sz="1300" dirty="0"/>
          </a:p>
          <a:p>
            <a:pPr marL="0" lvl="0" indent="0" algn="just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300" dirty="0"/>
              <a:t>[3]. </a:t>
            </a:r>
            <a:r>
              <a:rPr lang="en" sz="1300" dirty="0" err="1"/>
              <a:t>Linjie</a:t>
            </a:r>
            <a:r>
              <a:rPr lang="en" sz="1300" dirty="0"/>
              <a:t> Xing, </a:t>
            </a:r>
            <a:r>
              <a:rPr lang="en" sz="1300" dirty="0" err="1"/>
              <a:t>Zhi</a:t>
            </a:r>
            <a:r>
              <a:rPr lang="en" sz="1300" dirty="0"/>
              <a:t> Tian, </a:t>
            </a:r>
            <a:r>
              <a:rPr lang="en" sz="1300" dirty="0" err="1"/>
              <a:t>Weilin</a:t>
            </a:r>
            <a:r>
              <a:rPr lang="en" sz="1300" dirty="0"/>
              <a:t> Huang, Matthew R. Scott: Convolutional Character Networks. ICCV 2019: 9125-9135 </a:t>
            </a:r>
            <a:endParaRPr sz="1300" dirty="0"/>
          </a:p>
          <a:p>
            <a:pPr marL="0" lvl="0" indent="0" algn="just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300" dirty="0"/>
              <a:t>[4]. Yair </a:t>
            </a:r>
            <a:r>
              <a:rPr lang="en" sz="1300" dirty="0" err="1"/>
              <a:t>Kittenplon</a:t>
            </a:r>
            <a:r>
              <a:rPr lang="en" sz="1300" dirty="0"/>
              <a:t>, </a:t>
            </a:r>
            <a:r>
              <a:rPr lang="en" sz="1300" dirty="0" err="1"/>
              <a:t>Inbal</a:t>
            </a:r>
            <a:r>
              <a:rPr lang="en" sz="1300" dirty="0"/>
              <a:t> </a:t>
            </a:r>
            <a:r>
              <a:rPr lang="en" sz="1300" dirty="0" err="1"/>
              <a:t>Lavi</a:t>
            </a:r>
            <a:r>
              <a:rPr lang="en" sz="1300" dirty="0"/>
              <a:t>, Sharon Fogel, </a:t>
            </a:r>
            <a:r>
              <a:rPr lang="en" sz="1300" dirty="0" err="1"/>
              <a:t>Yarin</a:t>
            </a:r>
            <a:r>
              <a:rPr lang="en" sz="1300" dirty="0"/>
              <a:t> Bar, R. </a:t>
            </a:r>
            <a:r>
              <a:rPr lang="en" sz="1300" dirty="0" err="1"/>
              <a:t>Manmatha</a:t>
            </a:r>
            <a:r>
              <a:rPr lang="en" sz="1300" dirty="0"/>
              <a:t>, Pietro </a:t>
            </a:r>
            <a:r>
              <a:rPr lang="en" sz="1300" dirty="0" err="1"/>
              <a:t>Perona</a:t>
            </a:r>
            <a:r>
              <a:rPr lang="en" sz="1300" dirty="0"/>
              <a:t>: Towards Weakly-Supervised Text Spotting using a Multi-Task Transformer. CVPR 2022: 4594-4603</a:t>
            </a:r>
            <a:endParaRPr sz="1300" dirty="0"/>
          </a:p>
          <a:p>
            <a:pPr marL="0" lvl="0" indent="0" algn="just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300" dirty="0"/>
              <a:t>[5]. Xiang Zhang, </a:t>
            </a:r>
            <a:r>
              <a:rPr lang="en" sz="1300"/>
              <a:t>Yongwen</a:t>
            </a:r>
            <a:r>
              <a:rPr lang="en" sz="1300" dirty="0"/>
              <a:t> </a:t>
            </a:r>
            <a:r>
              <a:rPr lang="en" sz="1300" dirty="0" err="1"/>
              <a:t>Su</a:t>
            </a:r>
            <a:r>
              <a:rPr lang="en" sz="1300" dirty="0"/>
              <a:t>, </a:t>
            </a:r>
            <a:r>
              <a:rPr lang="en" sz="1300" dirty="0" err="1"/>
              <a:t>Subarna</a:t>
            </a:r>
            <a:r>
              <a:rPr lang="en" sz="1300" dirty="0"/>
              <a:t> Tripathi, </a:t>
            </a:r>
            <a:r>
              <a:rPr lang="en" sz="1300" dirty="0" err="1"/>
              <a:t>Zhuowen</a:t>
            </a:r>
            <a:r>
              <a:rPr lang="en" sz="1300" dirty="0"/>
              <a:t> Tu: Text Spotting Transformers. CVPR 2022: 9509-9518 </a:t>
            </a:r>
            <a:endParaRPr sz="1300" dirty="0"/>
          </a:p>
          <a:p>
            <a:pPr marL="0" lvl="0" indent="0" algn="just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300" dirty="0"/>
              <a:t>[6]. </a:t>
            </a:r>
            <a:r>
              <a:rPr lang="en" sz="1300" dirty="0" err="1"/>
              <a:t>Maoyuan</a:t>
            </a:r>
            <a:r>
              <a:rPr lang="en" sz="1300" dirty="0"/>
              <a:t> Ye, Jing Zhang, Shanshan Zhao, </a:t>
            </a:r>
            <a:r>
              <a:rPr lang="en" sz="1300" dirty="0" err="1"/>
              <a:t>Juhua</a:t>
            </a:r>
            <a:r>
              <a:rPr lang="en" sz="1300" dirty="0"/>
              <a:t> Liu, </a:t>
            </a:r>
            <a:r>
              <a:rPr lang="en" sz="1300" dirty="0" err="1"/>
              <a:t>Tongliang</a:t>
            </a:r>
            <a:r>
              <a:rPr lang="en" sz="1300" dirty="0"/>
              <a:t> Liu, Bo Du, </a:t>
            </a:r>
            <a:r>
              <a:rPr lang="en" sz="1300" dirty="0" err="1"/>
              <a:t>Dacheng</a:t>
            </a:r>
            <a:r>
              <a:rPr lang="en" sz="1300" dirty="0"/>
              <a:t> Tao: </a:t>
            </a:r>
            <a:r>
              <a:rPr lang="en" sz="1300" dirty="0" err="1"/>
              <a:t>DeepSolo</a:t>
            </a:r>
            <a:r>
              <a:rPr lang="en" sz="1300" dirty="0"/>
              <a:t>: Let Transformer Decoder with Explicit Points Solo for Text Spotting. CVPR 2023: 19348-19357 </a:t>
            </a:r>
            <a:endParaRPr sz="1300" dirty="0"/>
          </a:p>
          <a:p>
            <a:pPr marL="0" lvl="0" indent="0" algn="just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300" dirty="0"/>
              <a:t>[7]. Nguyen Nguyen, Thu Nguyen, Vinh Tran, Minh-</a:t>
            </a:r>
            <a:r>
              <a:rPr lang="en" sz="1300" dirty="0" err="1"/>
              <a:t>Triet</a:t>
            </a:r>
            <a:r>
              <a:rPr lang="en" sz="1300" dirty="0"/>
              <a:t> Tran, Thanh Duc Ngo, </a:t>
            </a:r>
            <a:r>
              <a:rPr lang="en" sz="1300" dirty="0" err="1"/>
              <a:t>Thien</a:t>
            </a:r>
            <a:r>
              <a:rPr lang="en" sz="1300" dirty="0"/>
              <a:t> </a:t>
            </a:r>
            <a:r>
              <a:rPr lang="en" sz="1300" dirty="0" err="1"/>
              <a:t>Huu</a:t>
            </a:r>
            <a:r>
              <a:rPr lang="en" sz="1300" dirty="0"/>
              <a:t> Nguyen, Minh </a:t>
            </a:r>
            <a:r>
              <a:rPr lang="en" sz="1300" dirty="0" err="1"/>
              <a:t>Hoai</a:t>
            </a:r>
            <a:r>
              <a:rPr lang="en" sz="1300" dirty="0"/>
              <a:t>: Dictionary-Guided Scene Text Recognition. CVPR 2021: 7383-7392</a:t>
            </a:r>
            <a:endParaRPr sz="1300" dirty="0"/>
          </a:p>
          <a:p>
            <a:pPr marL="0" lvl="0" indent="0" algn="just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300" dirty="0"/>
              <a:t>[8]. </a:t>
            </a:r>
            <a:r>
              <a:rPr lang="en" sz="1300" dirty="0" err="1"/>
              <a:t>Yuliang</a:t>
            </a:r>
            <a:r>
              <a:rPr lang="en" sz="1300" dirty="0"/>
              <a:t> Liu, </a:t>
            </a:r>
            <a:r>
              <a:rPr lang="en" sz="1300" dirty="0" err="1"/>
              <a:t>Lianwen</a:t>
            </a:r>
            <a:r>
              <a:rPr lang="en" sz="1300" dirty="0"/>
              <a:t> </a:t>
            </a:r>
            <a:r>
              <a:rPr lang="en" sz="1300" dirty="0" err="1"/>
              <a:t>Jin</a:t>
            </a:r>
            <a:r>
              <a:rPr lang="en" sz="1300" dirty="0"/>
              <a:t>, </a:t>
            </a:r>
            <a:r>
              <a:rPr lang="en" sz="1300" dirty="0" err="1"/>
              <a:t>Shuaitao</a:t>
            </a:r>
            <a:r>
              <a:rPr lang="en" sz="1300" dirty="0"/>
              <a:t> Zhang, Sheng Zhang: Detecting Curve Text in the Wild: New Dataset and New Solution. </a:t>
            </a:r>
            <a:r>
              <a:rPr lang="en" sz="1300" dirty="0" err="1"/>
              <a:t>CoRR</a:t>
            </a:r>
            <a:r>
              <a:rPr lang="en" sz="1300" dirty="0"/>
              <a:t> abs/1712.02170 (2017)</a:t>
            </a:r>
            <a:endParaRPr sz="1300" dirty="0"/>
          </a:p>
          <a:p>
            <a:pPr marL="0" lvl="0" indent="0" algn="just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sz="1300" dirty="0"/>
          </a:p>
          <a:p>
            <a:pPr marL="457200" lvl="0" indent="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300" dirty="0"/>
          </a:p>
          <a:p>
            <a:pPr marL="457200" lvl="0" indent="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300" dirty="0"/>
          </a:p>
          <a:p>
            <a:pPr marL="914400" lvl="0" indent="0" algn="just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300" dirty="0"/>
          </a:p>
        </p:txBody>
      </p:sp>
      <p:sp>
        <p:nvSpPr>
          <p:cNvPr id="152" name="Google Shape;152;p22"/>
          <p:cNvSpPr txBox="1">
            <a:spLocks noGrp="1"/>
          </p:cNvSpPr>
          <p:nvPr>
            <p:ph type="sldNum" idx="12"/>
          </p:nvPr>
        </p:nvSpPr>
        <p:spPr>
          <a:xfrm>
            <a:off x="8523550" y="4813799"/>
            <a:ext cx="548700" cy="2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471900" y="57875"/>
            <a:ext cx="8222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Tóm tắt </a:t>
            </a:r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body" idx="1"/>
          </p:nvPr>
        </p:nvSpPr>
        <p:spPr>
          <a:xfrm>
            <a:off x="471900" y="820500"/>
            <a:ext cx="8222100" cy="3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en"/>
              <a:t>Lớp: CS519.O11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en"/>
              <a:t>Link Github của nhóm: https://github.com/dnsang1611/CS519.O11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Link YouTube video: https://www.youtube.com/watch?v=MFYhRVZKsIY 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640950" y="4314575"/>
            <a:ext cx="18621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Đoàn Nhật Sang</a:t>
            </a:r>
            <a:endParaRPr sz="18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8176" y="2948200"/>
            <a:ext cx="907650" cy="13663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>
            <a:spLocks noGrp="1"/>
          </p:cNvSpPr>
          <p:nvPr>
            <p:ph type="sldNum" idx="12"/>
          </p:nvPr>
        </p:nvSpPr>
        <p:spPr>
          <a:xfrm>
            <a:off x="8523550" y="4813799"/>
            <a:ext cx="548700" cy="2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title"/>
          </p:nvPr>
        </p:nvSpPr>
        <p:spPr>
          <a:xfrm>
            <a:off x="471900" y="57875"/>
            <a:ext cx="8222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Giới thiệu</a:t>
            </a:r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50" y="791525"/>
            <a:ext cx="2906875" cy="1234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50" y="2063975"/>
            <a:ext cx="2906875" cy="123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2175" y="791525"/>
            <a:ext cx="5767475" cy="222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 flipH="1">
            <a:off x="3114925" y="766000"/>
            <a:ext cx="24850" cy="38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 rotWithShape="1">
          <a:blip r:embed="rId7">
            <a:alphaModFix/>
          </a:blip>
          <a:srcRect l="4412" t="3925" r="4421" b="7851"/>
          <a:stretch/>
        </p:blipFill>
        <p:spPr>
          <a:xfrm>
            <a:off x="83850" y="3336425"/>
            <a:ext cx="2906876" cy="14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44175" y="3103817"/>
            <a:ext cx="5851825" cy="153995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>
            <a:spLocks noGrp="1"/>
          </p:cNvSpPr>
          <p:nvPr>
            <p:ph type="sldNum" idx="12"/>
          </p:nvPr>
        </p:nvSpPr>
        <p:spPr>
          <a:xfrm>
            <a:off x="8523550" y="4813799"/>
            <a:ext cx="548700" cy="2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body" idx="1"/>
          </p:nvPr>
        </p:nvSpPr>
        <p:spPr>
          <a:xfrm>
            <a:off x="471900" y="820500"/>
            <a:ext cx="8222100" cy="13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en"/>
              <a:t>Xây dựng UITText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Tìm hiểu DeepSolo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Dictionary-guided DeepSolo</a:t>
            </a: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471900" y="57875"/>
            <a:ext cx="8222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Mục tiêu</a:t>
            </a:r>
            <a:endParaRPr/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3">
            <a:alphaModFix/>
          </a:blip>
          <a:srcRect l="14527" t="15997" r="12797" b="11648"/>
          <a:stretch/>
        </p:blipFill>
        <p:spPr>
          <a:xfrm>
            <a:off x="6022401" y="2768225"/>
            <a:ext cx="1728075" cy="171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5238" y="820553"/>
            <a:ext cx="1902400" cy="185551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 txBox="1">
            <a:spLocks noGrp="1"/>
          </p:cNvSpPr>
          <p:nvPr>
            <p:ph type="body" idx="1"/>
          </p:nvPr>
        </p:nvSpPr>
        <p:spPr>
          <a:xfrm>
            <a:off x="6314785" y="896725"/>
            <a:ext cx="1268043" cy="5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lt1"/>
                </a:solidFill>
              </a:rPr>
              <a:t>UITText</a:t>
            </a:r>
            <a:endParaRPr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>
              <a:solidFill>
                <a:schemeClr val="lt1"/>
              </a:solidFill>
            </a:endParaRPr>
          </a:p>
        </p:txBody>
      </p:sp>
      <p:pic>
        <p:nvPicPr>
          <p:cNvPr id="100" name="Google Shape;100;p16"/>
          <p:cNvPicPr preferRelativeResize="0"/>
          <p:nvPr/>
        </p:nvPicPr>
        <p:blipFill rotWithShape="1">
          <a:blip r:embed="rId5">
            <a:alphaModFix/>
          </a:blip>
          <a:srcRect t="18725" b="15502"/>
          <a:stretch/>
        </p:blipFill>
        <p:spPr>
          <a:xfrm>
            <a:off x="471900" y="2552450"/>
            <a:ext cx="4407081" cy="1855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8523550" y="4813799"/>
            <a:ext cx="548700" cy="2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title"/>
          </p:nvPr>
        </p:nvSpPr>
        <p:spPr>
          <a:xfrm>
            <a:off x="471900" y="57875"/>
            <a:ext cx="8222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Nội dung và Phương pháp</a:t>
            </a:r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body" idx="1"/>
          </p:nvPr>
        </p:nvSpPr>
        <p:spPr>
          <a:xfrm>
            <a:off x="471900" y="820500"/>
            <a:ext cx="8222100" cy="3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Nội dung 1: Tìm hiểu bài toán, cách xây dựng bộ dữ liệu</a:t>
            </a:r>
            <a:endParaRPr b="1"/>
          </a:p>
          <a:p>
            <a:pPr marL="457200" lvl="0" indent="-368300" algn="l" rtl="0">
              <a:spcBef>
                <a:spcPts val="160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en"/>
              <a:t>Tìm hiểu bài toán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Precision, recall, hmean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Xây dựng UITText: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2000 ảnh - 5 người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CTW1500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4600" y="1683050"/>
            <a:ext cx="4366525" cy="218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>
            <a:spLocks noGrp="1"/>
          </p:cNvSpPr>
          <p:nvPr>
            <p:ph type="sldNum" idx="12"/>
          </p:nvPr>
        </p:nvSpPr>
        <p:spPr>
          <a:xfrm>
            <a:off x="8523550" y="4813799"/>
            <a:ext cx="548700" cy="2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471900" y="57875"/>
            <a:ext cx="8222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Nội dung và Phương pháp</a:t>
            </a:r>
            <a:endParaRPr/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2050" y="2401900"/>
            <a:ext cx="3341950" cy="218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>
            <a:spLocks noGrp="1"/>
          </p:cNvSpPr>
          <p:nvPr>
            <p:ph type="body" idx="1"/>
          </p:nvPr>
        </p:nvSpPr>
        <p:spPr>
          <a:xfrm>
            <a:off x="471900" y="820500"/>
            <a:ext cx="8132400" cy="34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Nội dung 2: Tìm hiểu DeepSolo và point query</a:t>
            </a:r>
            <a:endParaRPr b="1"/>
          </a:p>
          <a:p>
            <a:pPr marL="457200" lvl="0" indent="-368300" algn="l" rtl="0">
              <a:spcBef>
                <a:spcPts val="160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en"/>
              <a:t>Encoder, decoder, đầu phân loại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Multi-scale Deformable Attention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Factorized Self-Attention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Positional query = MLP(PE(Coord))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Tiêu chí so khớp văn bản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  <p:sp>
        <p:nvSpPr>
          <p:cNvPr id="117" name="Google Shape;117;p18"/>
          <p:cNvSpPr txBox="1">
            <a:spLocks noGrp="1"/>
          </p:cNvSpPr>
          <p:nvPr>
            <p:ph type="sldNum" idx="12"/>
          </p:nvPr>
        </p:nvSpPr>
        <p:spPr>
          <a:xfrm>
            <a:off x="8523550" y="4813799"/>
            <a:ext cx="548700" cy="2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471900" y="57875"/>
            <a:ext cx="8222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Nội dung và Phương pháp</a:t>
            </a:r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body" idx="1"/>
          </p:nvPr>
        </p:nvSpPr>
        <p:spPr>
          <a:xfrm>
            <a:off x="471900" y="820500"/>
            <a:ext cx="8132400" cy="34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Nội dung 3: Cải tiến, cài đặt, đánh giá mô hình</a:t>
            </a:r>
            <a:endParaRPr b="1"/>
          </a:p>
          <a:p>
            <a:pPr marL="457200" lvl="0" indent="-368300" algn="l" rtl="0">
              <a:spcBef>
                <a:spcPts val="160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en"/>
              <a:t>Từ điển trong huấn luyện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  <p:pic>
        <p:nvPicPr>
          <p:cNvPr id="124" name="Google Shape;124;p19"/>
          <p:cNvPicPr preferRelativeResize="0"/>
          <p:nvPr/>
        </p:nvPicPr>
        <p:blipFill rotWithShape="1">
          <a:blip r:embed="rId3">
            <a:alphaModFix/>
          </a:blip>
          <a:srcRect t="42954"/>
          <a:stretch/>
        </p:blipFill>
        <p:spPr>
          <a:xfrm>
            <a:off x="0" y="2047650"/>
            <a:ext cx="9144001" cy="248006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>
            <a:spLocks noGrp="1"/>
          </p:cNvSpPr>
          <p:nvPr>
            <p:ph type="sldNum" idx="12"/>
          </p:nvPr>
        </p:nvSpPr>
        <p:spPr>
          <a:xfrm>
            <a:off x="8523550" y="4813799"/>
            <a:ext cx="548700" cy="2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471900" y="57875"/>
            <a:ext cx="8222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Nội dung và Phương pháp</a:t>
            </a:r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body" idx="1"/>
          </p:nvPr>
        </p:nvSpPr>
        <p:spPr>
          <a:xfrm>
            <a:off x="471900" y="820500"/>
            <a:ext cx="8132400" cy="34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Nội dung 3: Cải tiến, cài đặt, đánh giá mô hình</a:t>
            </a:r>
            <a:endParaRPr b="1"/>
          </a:p>
          <a:p>
            <a:pPr marL="457200" lvl="0" indent="-368300" algn="l" rtl="0">
              <a:spcBef>
                <a:spcPts val="160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en"/>
              <a:t>Từ điển trong huấn luyện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VinText, UITText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Nhãn đường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150" y="2851175"/>
            <a:ext cx="3316336" cy="172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2775" y="1905450"/>
            <a:ext cx="2901950" cy="26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 txBox="1">
            <a:spLocks noGrp="1"/>
          </p:cNvSpPr>
          <p:nvPr>
            <p:ph type="sldNum" idx="12"/>
          </p:nvPr>
        </p:nvSpPr>
        <p:spPr>
          <a:xfrm>
            <a:off x="8523550" y="4813799"/>
            <a:ext cx="548700" cy="2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>
            <a:spLocks noGrp="1"/>
          </p:cNvSpPr>
          <p:nvPr>
            <p:ph type="title"/>
          </p:nvPr>
        </p:nvSpPr>
        <p:spPr>
          <a:xfrm>
            <a:off x="471900" y="57875"/>
            <a:ext cx="8222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Kết quả dự kiến</a:t>
            </a:r>
            <a:endParaRPr/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5625" y="877663"/>
            <a:ext cx="1685450" cy="168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000" y="877662"/>
            <a:ext cx="1685450" cy="168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 txBox="1">
            <a:spLocks noGrp="1"/>
          </p:cNvSpPr>
          <p:nvPr>
            <p:ph type="body" idx="1"/>
          </p:nvPr>
        </p:nvSpPr>
        <p:spPr>
          <a:xfrm>
            <a:off x="547825" y="877638"/>
            <a:ext cx="1153800" cy="5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UITText</a:t>
            </a:r>
            <a:endParaRPr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0250" y="1096050"/>
            <a:ext cx="4513750" cy="327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000" y="2712425"/>
            <a:ext cx="3363776" cy="182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 txBox="1">
            <a:spLocks noGrp="1"/>
          </p:cNvSpPr>
          <p:nvPr>
            <p:ph type="sldNum" idx="12"/>
          </p:nvPr>
        </p:nvSpPr>
        <p:spPr>
          <a:xfrm>
            <a:off x="8523550" y="4813799"/>
            <a:ext cx="548700" cy="2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 - R01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500</Words>
  <Application>Microsoft Macintosh PowerPoint</Application>
  <PresentationFormat>On-screen Show (16:9)</PresentationFormat>
  <Paragraphs>76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Roboto</vt:lpstr>
      <vt:lpstr>Material - R01</vt:lpstr>
      <vt:lpstr>DEEPSOLO ĐƯỢC HƯỚNG DẪN BỞI TỪ ĐIỂN CHO VIỆC PHÁT HIỆN VÀ NHẬN DẠNG VĂN BẢN TIẾNG VIỆT TRONG CẢNH</vt:lpstr>
      <vt:lpstr>Tóm tắt </vt:lpstr>
      <vt:lpstr>Giới thiệu</vt:lpstr>
      <vt:lpstr>Mục tiêu</vt:lpstr>
      <vt:lpstr>Nội dung và Phương pháp</vt:lpstr>
      <vt:lpstr>Nội dung và Phương pháp</vt:lpstr>
      <vt:lpstr>Nội dung và Phương pháp</vt:lpstr>
      <vt:lpstr>Nội dung và Phương pháp</vt:lpstr>
      <vt:lpstr>Kết quả dự kiến</vt:lpstr>
      <vt:lpstr>Tài liệu tham khảo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DEEPSOLO ĐƯỢC HƯỚNG DẪN BỞI TỪ ĐIỂN CHO VIỆC PHÁT HIỆN VÀ NHẬN DẠNG VĂN BẢN TIẾNG VIỆT TRONG CẢNH</dc:title>
  <cp:lastModifiedBy>Đoàn Nhật Sang</cp:lastModifiedBy>
  <cp:revision>1</cp:revision>
  <dcterms:modified xsi:type="dcterms:W3CDTF">2024-01-30T06:49:46Z</dcterms:modified>
</cp:coreProperties>
</file>